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</p:sldIdLst>
  <p:sldSz cx="18288000" cy="10287000"/>
  <p:notesSz cx="6858000" cy="9144000"/>
  <p:embeddedFontLst>
    <p:embeddedFont>
      <p:font typeface="Helvetica World" panose="020B0604020202020204" charset="-128"/>
      <p:regular r:id="rId8"/>
    </p:embeddedFont>
    <p:embeddedFont>
      <p:font typeface="Helvetica World Bold" panose="020B0604020202020204" charset="-128"/>
      <p:regular r:id="rId9"/>
    </p:embeddedFont>
    <p:embeddedFont>
      <p:font typeface="Helvetica World Italics" panose="020B0604020202020204" charset="-128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mic Sans MS" panose="030F0702030302020204" pitchFamily="66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84A5"/>
    <a:srgbClr val="E85250"/>
    <a:srgbClr val="FF75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0841" autoAdjust="0"/>
  </p:normalViewPr>
  <p:slideViewPr>
    <p:cSldViewPr>
      <p:cViewPr varScale="1">
        <p:scale>
          <a:sx n="44" d="100"/>
          <a:sy n="44" d="100"/>
        </p:scale>
        <p:origin x="87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767676">
                <a:alpha val="100000"/>
              </a:srgbClr>
            </a:gs>
            <a:gs pos="48000">
              <a:srgbClr val="2C4074">
                <a:alpha val="100000"/>
              </a:srgbClr>
            </a:gs>
            <a:gs pos="43000">
              <a:srgbClr val="2E4174"/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14992" y="1729416"/>
            <a:ext cx="9340321" cy="10766940"/>
          </a:xfrm>
          <a:custGeom>
            <a:avLst/>
            <a:gdLst/>
            <a:ahLst/>
            <a:cxnLst/>
            <a:rect l="l" t="t" r="r" b="b"/>
            <a:pathLst>
              <a:path w="9340321" h="10766940">
                <a:moveTo>
                  <a:pt x="0" y="0"/>
                </a:moveTo>
                <a:lnTo>
                  <a:pt x="9340321" y="0"/>
                </a:lnTo>
                <a:lnTo>
                  <a:pt x="9340321" y="10766941"/>
                </a:lnTo>
                <a:lnTo>
                  <a:pt x="0" y="107669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AutoShape 3"/>
          <p:cNvSpPr/>
          <p:nvPr/>
        </p:nvSpPr>
        <p:spPr>
          <a:xfrm>
            <a:off x="1028958" y="6132517"/>
            <a:ext cx="3521777" cy="9894"/>
          </a:xfrm>
          <a:prstGeom prst="line">
            <a:avLst/>
          </a:prstGeom>
          <a:ln w="857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21421321">
            <a:off x="11494046" y="1655952"/>
            <a:ext cx="3942078" cy="7800078"/>
            <a:chOff x="0" y="0"/>
            <a:chExt cx="2620010" cy="5184140"/>
          </a:xfrm>
        </p:grpSpPr>
        <p:sp>
          <p:nvSpPr>
            <p:cNvPr id="5" name="Freeform 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t="-975" b="-975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032969" y="2958004"/>
            <a:ext cx="10290134" cy="1078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628"/>
              </a:lnSpc>
            </a:pPr>
            <a:r>
              <a:rPr lang="en-US" sz="6934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ULTIMATE CLASS APP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4689423"/>
            <a:ext cx="7044310" cy="93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644"/>
              </a:lnSpc>
            </a:pPr>
            <a:r>
              <a:rPr lang="en-US" sz="6040">
                <a:solidFill>
                  <a:srgbClr val="0F094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PRESENTATION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42253" y="850900"/>
            <a:ext cx="2382009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49"/>
              </a:lnSpc>
            </a:pPr>
            <a:r>
              <a:rPr lang="en-US" sz="2499" dirty="0">
                <a:solidFill>
                  <a:schemeClr val="bg1">
                    <a:lumMod val="65000"/>
                  </a:schemeClr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Mobile development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838" y="6720108"/>
            <a:ext cx="6618159" cy="42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30"/>
              </a:lnSpc>
            </a:pPr>
            <a:r>
              <a:rPr lang="en-US" sz="3027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Presented by The Boys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767676">
                <a:alpha val="100000"/>
              </a:srgbClr>
            </a:gs>
            <a:gs pos="50000">
              <a:srgbClr val="2C4074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9050" y="5097174"/>
            <a:ext cx="3100573" cy="8710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6466611" y="1178051"/>
            <a:ext cx="11821389" cy="7930898"/>
          </a:xfrm>
          <a:custGeom>
            <a:avLst/>
            <a:gdLst/>
            <a:ahLst/>
            <a:cxnLst/>
            <a:rect l="l" t="t" r="r" b="b"/>
            <a:pathLst>
              <a:path w="11821389" h="7930898">
                <a:moveTo>
                  <a:pt x="0" y="0"/>
                </a:moveTo>
                <a:lnTo>
                  <a:pt x="11821389" y="0"/>
                </a:lnTo>
                <a:lnTo>
                  <a:pt x="11821389" y="7930898"/>
                </a:lnTo>
                <a:lnTo>
                  <a:pt x="0" y="793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770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823" y="2190695"/>
            <a:ext cx="6220516" cy="1118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815"/>
              </a:lnSpc>
            </a:pPr>
            <a:r>
              <a:rPr lang="en-US" sz="7105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ABOUT US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823" y="3814459"/>
            <a:ext cx="5171500" cy="77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401"/>
              </a:lnSpc>
            </a:pPr>
            <a:r>
              <a:rPr lang="en-US" sz="4910">
                <a:solidFill>
                  <a:srgbClr val="0F094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WHY U.C APP 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5545075"/>
            <a:ext cx="7604850" cy="380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49"/>
              </a:lnSpc>
            </a:pPr>
            <a:r>
              <a:rPr lang="en-US" sz="2800" dirty="0">
                <a:solidFill>
                  <a:srgbClr val="FFFFFF"/>
                </a:solidFill>
                <a:latin typeface="Comic Sans MS" panose="030F0702030302020204" pitchFamily="66" charset="0"/>
                <a:ea typeface="Helvetica World"/>
                <a:cs typeface="Helvetica World"/>
                <a:sym typeface="Helvetica World"/>
              </a:rPr>
              <a:t>Ultimate class app, is a school communication genius.</a:t>
            </a:r>
          </a:p>
          <a:p>
            <a:pPr algn="just">
              <a:lnSpc>
                <a:spcPts val="2749"/>
              </a:lnSpc>
            </a:pPr>
            <a:endParaRPr lang="en-US" sz="2800" dirty="0">
              <a:solidFill>
                <a:srgbClr val="FFFFFF"/>
              </a:solidFill>
              <a:latin typeface="Comic Sans MS" panose="030F0702030302020204" pitchFamily="66" charset="0"/>
              <a:ea typeface="Helvetica World"/>
              <a:cs typeface="Helvetica World"/>
              <a:sym typeface="Helvetica World"/>
            </a:endParaRPr>
          </a:p>
          <a:p>
            <a:pPr algn="just">
              <a:lnSpc>
                <a:spcPts val="2749"/>
              </a:lnSpc>
            </a:pPr>
            <a:r>
              <a:rPr lang="en-US" sz="2800" dirty="0">
                <a:solidFill>
                  <a:srgbClr val="FFFFFF"/>
                </a:solidFill>
                <a:latin typeface="Comic Sans MS" panose="030F0702030302020204" pitchFamily="66" charset="0"/>
                <a:ea typeface="Helvetica World"/>
                <a:cs typeface="Helvetica World"/>
                <a:sym typeface="Helvetica World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mic Sans MS" panose="030F0702030302020204" pitchFamily="66" charset="0"/>
                <a:ea typeface="Helvetica World"/>
                <a:cs typeface="Helvetica World"/>
                <a:sym typeface="Helvetica World"/>
              </a:rPr>
              <a:t>As it is students spend most of their time on the internet and having a reliable convenient app would be a lifesaver</a:t>
            </a:r>
          </a:p>
          <a:p>
            <a:pPr algn="just">
              <a:lnSpc>
                <a:spcPts val="2749"/>
              </a:lnSpc>
            </a:pPr>
            <a:endParaRPr lang="en-US" sz="2800" dirty="0">
              <a:solidFill>
                <a:srgbClr val="FFFFFF"/>
              </a:solidFill>
              <a:latin typeface="Comic Sans MS" panose="030F0702030302020204" pitchFamily="66" charset="0"/>
              <a:ea typeface="Helvetica World"/>
              <a:cs typeface="Helvetica World"/>
              <a:sym typeface="Helvetica World"/>
            </a:endParaRPr>
          </a:p>
          <a:p>
            <a:pPr algn="just">
              <a:lnSpc>
                <a:spcPts val="2749"/>
              </a:lnSpc>
            </a:pPr>
            <a:r>
              <a:rPr lang="en-US" sz="2800" dirty="0">
                <a:solidFill>
                  <a:srgbClr val="FFFFFF"/>
                </a:solidFill>
                <a:latin typeface="Comic Sans MS" panose="030F0702030302020204" pitchFamily="66" charset="0"/>
                <a:ea typeface="Helvetica World"/>
                <a:cs typeface="Helvetica World"/>
                <a:sym typeface="Helvetica World"/>
              </a:rPr>
              <a:t>Students get information about classes in real-time. </a:t>
            </a:r>
          </a:p>
          <a:p>
            <a:pPr algn="just">
              <a:lnSpc>
                <a:spcPts val="2749"/>
              </a:lnSpc>
            </a:pPr>
            <a:endParaRPr lang="en-US" sz="2499" dirty="0">
              <a:solidFill>
                <a:srgbClr val="FFFFFF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algn="just">
              <a:lnSpc>
                <a:spcPts val="2749"/>
              </a:lnSpc>
            </a:pPr>
            <a:r>
              <a:rPr lang="en-US" sz="2499" dirty="0">
                <a:solidFill>
                  <a:schemeClr val="tx2">
                    <a:lumMod val="50000"/>
                  </a:schemeClr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Quickly. Swiftly. Efficiently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767676">
                <a:alpha val="100000"/>
              </a:srgbClr>
            </a:gs>
            <a:gs pos="50000">
              <a:srgbClr val="2C4074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rrow: Curved Down 15">
            <a:extLst>
              <a:ext uri="{FF2B5EF4-FFF2-40B4-BE49-F238E27FC236}">
                <a16:creationId xmlns:a16="http://schemas.microsoft.com/office/drawing/2014/main" id="{839A7B5D-63F1-49DF-97C8-3D4B57EDF918}"/>
              </a:ext>
            </a:extLst>
          </p:cNvPr>
          <p:cNvSpPr/>
          <p:nvPr/>
        </p:nvSpPr>
        <p:spPr>
          <a:xfrm rot="20709856">
            <a:off x="3908341" y="4721816"/>
            <a:ext cx="3460917" cy="1472912"/>
          </a:xfrm>
          <a:prstGeom prst="curvedDownArrow">
            <a:avLst/>
          </a:prstGeom>
          <a:solidFill>
            <a:srgbClr val="FF75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AutoShape 2"/>
          <p:cNvSpPr/>
          <p:nvPr/>
        </p:nvSpPr>
        <p:spPr>
          <a:xfrm>
            <a:off x="1028930" y="4577821"/>
            <a:ext cx="3100573" cy="8710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1224522" y="3035190"/>
            <a:ext cx="5370433" cy="5798039"/>
          </a:xfrm>
          <a:custGeom>
            <a:avLst/>
            <a:gdLst/>
            <a:ahLst/>
            <a:cxnLst/>
            <a:rect l="l" t="t" r="r" b="b"/>
            <a:pathLst>
              <a:path w="5370433" h="5798039">
                <a:moveTo>
                  <a:pt x="0" y="0"/>
                </a:moveTo>
                <a:lnTo>
                  <a:pt x="5370433" y="0"/>
                </a:lnTo>
                <a:lnTo>
                  <a:pt x="5370433" y="5798038"/>
                </a:lnTo>
                <a:lnTo>
                  <a:pt x="0" y="57980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823" y="2028724"/>
            <a:ext cx="8115177" cy="100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011"/>
              </a:lnSpc>
            </a:pPr>
            <a:r>
              <a:rPr lang="en-US" sz="6374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COMMUNICATIONS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823" y="3252980"/>
            <a:ext cx="5058342" cy="65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9"/>
              </a:lnSpc>
            </a:pPr>
            <a:r>
              <a:rPr lang="en-US" sz="4208">
                <a:solidFill>
                  <a:srgbClr val="0F094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FUNCTIONING</a:t>
            </a:r>
          </a:p>
        </p:txBody>
      </p:sp>
      <p:sp>
        <p:nvSpPr>
          <p:cNvPr id="7" name="Freeform 11">
            <a:extLst>
              <a:ext uri="{FF2B5EF4-FFF2-40B4-BE49-F238E27FC236}">
                <a16:creationId xmlns:a16="http://schemas.microsoft.com/office/drawing/2014/main" id="{D83E1424-4037-4582-A9F9-061EC1651453}"/>
              </a:ext>
            </a:extLst>
          </p:cNvPr>
          <p:cNvSpPr/>
          <p:nvPr/>
        </p:nvSpPr>
        <p:spPr>
          <a:xfrm rot="2050829" flipH="1">
            <a:off x="7012988" y="4467717"/>
            <a:ext cx="2305203" cy="3852495"/>
          </a:xfrm>
          <a:custGeom>
            <a:avLst/>
            <a:gdLst/>
            <a:ahLst/>
            <a:cxnLst/>
            <a:rect l="l" t="t" r="r" b="b"/>
            <a:pathLst>
              <a:path w="5660855" h="8370951">
                <a:moveTo>
                  <a:pt x="5660855" y="0"/>
                </a:moveTo>
                <a:lnTo>
                  <a:pt x="0" y="0"/>
                </a:lnTo>
                <a:lnTo>
                  <a:pt x="0" y="8370951"/>
                </a:lnTo>
                <a:lnTo>
                  <a:pt x="5660855" y="8370951"/>
                </a:lnTo>
                <a:lnTo>
                  <a:pt x="5660855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142C706F-9D56-4760-BEB9-5D15653422F7}"/>
              </a:ext>
            </a:extLst>
          </p:cNvPr>
          <p:cNvGrpSpPr/>
          <p:nvPr/>
        </p:nvGrpSpPr>
        <p:grpSpPr>
          <a:xfrm>
            <a:off x="609600" y="6348162"/>
            <a:ext cx="4497057" cy="2476356"/>
            <a:chOff x="0" y="0"/>
            <a:chExt cx="1487605" cy="696815"/>
          </a:xfrm>
          <a:solidFill>
            <a:schemeClr val="bg1">
              <a:lumMod val="85000"/>
            </a:schemeClr>
          </a:solidFill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D0A840B5-6039-4EF7-AAD0-18F7102DD326}"/>
                </a:ext>
              </a:extLst>
            </p:cNvPr>
            <p:cNvSpPr/>
            <p:nvPr/>
          </p:nvSpPr>
          <p:spPr>
            <a:xfrm>
              <a:off x="0" y="0"/>
              <a:ext cx="1487605" cy="696815"/>
            </a:xfrm>
            <a:custGeom>
              <a:avLst/>
              <a:gdLst/>
              <a:ahLst/>
              <a:cxnLst/>
              <a:rect l="l" t="t" r="r" b="b"/>
              <a:pathLst>
                <a:path w="1487605" h="696815">
                  <a:moveTo>
                    <a:pt x="1363145" y="696815"/>
                  </a:moveTo>
                  <a:lnTo>
                    <a:pt x="124460" y="696815"/>
                  </a:lnTo>
                  <a:cubicBezTo>
                    <a:pt x="55880" y="696815"/>
                    <a:pt x="0" y="640935"/>
                    <a:pt x="0" y="5723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63145" y="0"/>
                  </a:lnTo>
                  <a:cubicBezTo>
                    <a:pt x="1431725" y="0"/>
                    <a:pt x="1487605" y="55880"/>
                    <a:pt x="1487605" y="124460"/>
                  </a:cubicBezTo>
                  <a:lnTo>
                    <a:pt x="1487605" y="572355"/>
                  </a:lnTo>
                  <a:cubicBezTo>
                    <a:pt x="1487605" y="640935"/>
                    <a:pt x="1431725" y="696815"/>
                    <a:pt x="1363145" y="696815"/>
                  </a:cubicBezTo>
                  <a:close/>
                </a:path>
              </a:pathLst>
            </a:custGeom>
            <a:grpFill/>
          </p:spPr>
        </p:sp>
      </p:grpSp>
      <p:sp>
        <p:nvSpPr>
          <p:cNvPr id="12" name="TextBox 5">
            <a:extLst>
              <a:ext uri="{FF2B5EF4-FFF2-40B4-BE49-F238E27FC236}">
                <a16:creationId xmlns:a16="http://schemas.microsoft.com/office/drawing/2014/main" id="{899B55EA-1AFF-4E44-A908-5BB970129504}"/>
              </a:ext>
            </a:extLst>
          </p:cNvPr>
          <p:cNvSpPr txBox="1"/>
          <p:nvPr/>
        </p:nvSpPr>
        <p:spPr>
          <a:xfrm>
            <a:off x="1295400" y="6525651"/>
            <a:ext cx="3657600" cy="520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629"/>
              </a:lnSpc>
            </a:pPr>
            <a:r>
              <a:rPr lang="en-US" sz="2800" dirty="0">
                <a:solidFill>
                  <a:srgbClr val="0F094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Timetable update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8D22FB-1F37-4C71-BD22-397C18235F18}"/>
              </a:ext>
            </a:extLst>
          </p:cNvPr>
          <p:cNvSpPr txBox="1"/>
          <p:nvPr/>
        </p:nvSpPr>
        <p:spPr>
          <a:xfrm>
            <a:off x="912440" y="7437838"/>
            <a:ext cx="2135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Lecturer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D9E852F-AEFC-4440-A738-22B3A84E5DF3}"/>
              </a:ext>
            </a:extLst>
          </p:cNvPr>
          <p:cNvSpPr/>
          <p:nvPr/>
        </p:nvSpPr>
        <p:spPr>
          <a:xfrm>
            <a:off x="2317948" y="7581898"/>
            <a:ext cx="685800" cy="3176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3896BF-AD47-4DFA-941B-274F4A97D16F}"/>
              </a:ext>
            </a:extLst>
          </p:cNvPr>
          <p:cNvSpPr txBox="1"/>
          <p:nvPr/>
        </p:nvSpPr>
        <p:spPr>
          <a:xfrm>
            <a:off x="3178618" y="7325202"/>
            <a:ext cx="205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class-representative</a:t>
            </a:r>
          </a:p>
        </p:txBody>
      </p:sp>
      <p:sp>
        <p:nvSpPr>
          <p:cNvPr id="18" name="Arrow: Bent-Up 17">
            <a:extLst>
              <a:ext uri="{FF2B5EF4-FFF2-40B4-BE49-F238E27FC236}">
                <a16:creationId xmlns:a16="http://schemas.microsoft.com/office/drawing/2014/main" id="{148B95B9-1227-4DED-8C29-BEAD148A86A1}"/>
              </a:ext>
            </a:extLst>
          </p:cNvPr>
          <p:cNvSpPr/>
          <p:nvPr/>
        </p:nvSpPr>
        <p:spPr>
          <a:xfrm>
            <a:off x="11308081" y="6567541"/>
            <a:ext cx="45719" cy="45719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Bent 20">
            <a:extLst>
              <a:ext uri="{FF2B5EF4-FFF2-40B4-BE49-F238E27FC236}">
                <a16:creationId xmlns:a16="http://schemas.microsoft.com/office/drawing/2014/main" id="{E42623F4-4208-4A92-A59D-C9965634A7D1}"/>
              </a:ext>
            </a:extLst>
          </p:cNvPr>
          <p:cNvSpPr/>
          <p:nvPr/>
        </p:nvSpPr>
        <p:spPr>
          <a:xfrm rot="19261218" flipV="1">
            <a:off x="9751540" y="6268878"/>
            <a:ext cx="2072643" cy="1033880"/>
          </a:xfrm>
          <a:prstGeom prst="bentArrow">
            <a:avLst/>
          </a:prstGeom>
          <a:solidFill>
            <a:srgbClr val="FF75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488E84-0D22-4AC5-B3B0-6ABBE65C4815}"/>
              </a:ext>
            </a:extLst>
          </p:cNvPr>
          <p:cNvSpPr/>
          <p:nvPr/>
        </p:nvSpPr>
        <p:spPr>
          <a:xfrm>
            <a:off x="7163536" y="8715757"/>
            <a:ext cx="30377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class-representative updates timetable and confirms</a:t>
            </a:r>
          </a:p>
        </p:txBody>
      </p:sp>
      <p:sp>
        <p:nvSpPr>
          <p:cNvPr id="23" name="Rectangle: Top Corners Snipped 22">
            <a:extLst>
              <a:ext uri="{FF2B5EF4-FFF2-40B4-BE49-F238E27FC236}">
                <a16:creationId xmlns:a16="http://schemas.microsoft.com/office/drawing/2014/main" id="{E29B0691-B8EB-4C36-A266-70171BF3B319}"/>
              </a:ext>
            </a:extLst>
          </p:cNvPr>
          <p:cNvSpPr/>
          <p:nvPr/>
        </p:nvSpPr>
        <p:spPr>
          <a:xfrm>
            <a:off x="15925800" y="3136664"/>
            <a:ext cx="304800" cy="290320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Top Corners Snipped 23">
            <a:extLst>
              <a:ext uri="{FF2B5EF4-FFF2-40B4-BE49-F238E27FC236}">
                <a16:creationId xmlns:a16="http://schemas.microsoft.com/office/drawing/2014/main" id="{DB91022C-93BE-4645-9D2B-FA8778FAE937}"/>
              </a:ext>
            </a:extLst>
          </p:cNvPr>
          <p:cNvSpPr/>
          <p:nvPr/>
        </p:nvSpPr>
        <p:spPr>
          <a:xfrm>
            <a:off x="16014339" y="5370776"/>
            <a:ext cx="304800" cy="290320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Top Corners Snipped 24">
            <a:extLst>
              <a:ext uri="{FF2B5EF4-FFF2-40B4-BE49-F238E27FC236}">
                <a16:creationId xmlns:a16="http://schemas.microsoft.com/office/drawing/2014/main" id="{5D88776B-C9BD-4BA1-BA19-AC2B1708C710}"/>
              </a:ext>
            </a:extLst>
          </p:cNvPr>
          <p:cNvSpPr/>
          <p:nvPr/>
        </p:nvSpPr>
        <p:spPr>
          <a:xfrm>
            <a:off x="12129396" y="5225616"/>
            <a:ext cx="304800" cy="290320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Top Corners Snipped 25">
            <a:extLst>
              <a:ext uri="{FF2B5EF4-FFF2-40B4-BE49-F238E27FC236}">
                <a16:creationId xmlns:a16="http://schemas.microsoft.com/office/drawing/2014/main" id="{CE99AA6B-6C76-4428-BBDD-AF52558C02AF}"/>
              </a:ext>
            </a:extLst>
          </p:cNvPr>
          <p:cNvSpPr/>
          <p:nvPr/>
        </p:nvSpPr>
        <p:spPr>
          <a:xfrm>
            <a:off x="11582400" y="4409768"/>
            <a:ext cx="336245" cy="176763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85A5B8-7E18-4442-B3F9-F4D902C20F77}"/>
              </a:ext>
            </a:extLst>
          </p:cNvPr>
          <p:cNvSpPr/>
          <p:nvPr/>
        </p:nvSpPr>
        <p:spPr>
          <a:xfrm>
            <a:off x="13258800" y="2342693"/>
            <a:ext cx="2133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SMART ACCESS</a:t>
            </a:r>
          </a:p>
        </p:txBody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76D6D2B5-ACC3-4F83-AC2A-5F4D82899751}"/>
              </a:ext>
            </a:extLst>
          </p:cNvPr>
          <p:cNvSpPr/>
          <p:nvPr/>
        </p:nvSpPr>
        <p:spPr>
          <a:xfrm rot="2078785">
            <a:off x="8127429" y="5144322"/>
            <a:ext cx="1404368" cy="1249191"/>
          </a:xfrm>
          <a:custGeom>
            <a:avLst/>
            <a:gdLst/>
            <a:ahLst/>
            <a:cxnLst/>
            <a:rect l="l" t="t" r="r" b="b"/>
            <a:pathLst>
              <a:path w="2251710" h="4876800">
                <a:moveTo>
                  <a:pt x="2040890" y="0"/>
                </a:moveTo>
                <a:lnTo>
                  <a:pt x="1769110" y="0"/>
                </a:lnTo>
                <a:lnTo>
                  <a:pt x="1769110" y="57150"/>
                </a:lnTo>
                <a:cubicBezTo>
                  <a:pt x="1769110" y="121920"/>
                  <a:pt x="1715770" y="175260"/>
                  <a:pt x="1651000" y="175260"/>
                </a:cubicBezTo>
                <a:lnTo>
                  <a:pt x="601980" y="175260"/>
                </a:lnTo>
                <a:cubicBezTo>
                  <a:pt x="537210" y="175260"/>
                  <a:pt x="483870" y="121920"/>
                  <a:pt x="483870" y="57150"/>
                </a:cubicBezTo>
                <a:lnTo>
                  <a:pt x="483870" y="0"/>
                </a:lnTo>
                <a:lnTo>
                  <a:pt x="209550" y="0"/>
                </a:lnTo>
                <a:cubicBezTo>
                  <a:pt x="93980" y="0"/>
                  <a:pt x="0" y="93980"/>
                  <a:pt x="0" y="209550"/>
                </a:cubicBezTo>
                <a:lnTo>
                  <a:pt x="0" y="4667250"/>
                </a:lnTo>
                <a:cubicBezTo>
                  <a:pt x="0" y="4782820"/>
                  <a:pt x="93980" y="4876800"/>
                  <a:pt x="209550" y="4876800"/>
                </a:cubicBezTo>
                <a:lnTo>
                  <a:pt x="2040890" y="4876800"/>
                </a:lnTo>
                <a:cubicBezTo>
                  <a:pt x="2156460" y="4876800"/>
                  <a:pt x="2250440" y="4782820"/>
                  <a:pt x="2250440" y="4667250"/>
                </a:cubicBezTo>
                <a:lnTo>
                  <a:pt x="2250440" y="209550"/>
                </a:lnTo>
                <a:cubicBezTo>
                  <a:pt x="2251710" y="93980"/>
                  <a:pt x="2157730" y="0"/>
                  <a:pt x="2040890" y="0"/>
                </a:cubicBezTo>
                <a:close/>
              </a:path>
            </a:pathLst>
          </a:custGeom>
          <a:blipFill>
            <a:blip r:embed="rId4"/>
            <a:stretch>
              <a:fillRect t="-572" b="-572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4AA544-5F18-43AB-8AA0-3910F0712A22}"/>
              </a:ext>
            </a:extLst>
          </p:cNvPr>
          <p:cNvSpPr/>
          <p:nvPr/>
        </p:nvSpPr>
        <p:spPr>
          <a:xfrm>
            <a:off x="6492895" y="4192319"/>
            <a:ext cx="30377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Lecturer updates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767676">
                <a:alpha val="100000"/>
              </a:srgbClr>
            </a:gs>
            <a:gs pos="50000">
              <a:srgbClr val="2C4074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38200" y="2411186"/>
            <a:ext cx="3100573" cy="8710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TextBox 4"/>
          <p:cNvSpPr txBox="1"/>
          <p:nvPr/>
        </p:nvSpPr>
        <p:spPr>
          <a:xfrm>
            <a:off x="609600" y="905456"/>
            <a:ext cx="7576817" cy="1108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805"/>
              </a:lnSpc>
            </a:pPr>
            <a:r>
              <a:rPr lang="en-US" sz="7095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UI FRIENDLY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33186" y="9684184"/>
            <a:ext cx="14782800" cy="353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749"/>
              </a:lnSpc>
            </a:pPr>
            <a:r>
              <a:rPr lang="en-US" sz="2800" dirty="0">
                <a:solidFill>
                  <a:schemeClr val="bg2"/>
                </a:solidFill>
              </a:rPr>
              <a:t>optimized for a smooth user experience, minimizing complexity and enhancing usability. </a:t>
            </a:r>
            <a:endParaRPr lang="en-US" sz="2499" dirty="0">
              <a:solidFill>
                <a:schemeClr val="bg2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4CC00-E735-40D6-B325-293E0A912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204" y="2795454"/>
            <a:ext cx="4427966" cy="67475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240D3D-4170-438D-9409-201033A0A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1200" y="3673928"/>
            <a:ext cx="2828438" cy="375796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576DC6B-3277-48EA-9B39-BB2E6FE32468}"/>
              </a:ext>
            </a:extLst>
          </p:cNvPr>
          <p:cNvSpPr/>
          <p:nvPr/>
        </p:nvSpPr>
        <p:spPr>
          <a:xfrm>
            <a:off x="924558" y="3619500"/>
            <a:ext cx="29348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incredibly intuitive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EF84D7-995C-42DC-9757-704CFCEB6597}"/>
              </a:ext>
            </a:extLst>
          </p:cNvPr>
          <p:cNvSpPr/>
          <p:nvPr/>
        </p:nvSpPr>
        <p:spPr>
          <a:xfrm>
            <a:off x="9424586" y="2399699"/>
            <a:ext cx="24565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simple layout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60E2A32-3DBF-46AA-A46C-650D494B0E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8635" y="3064751"/>
            <a:ext cx="3520693" cy="58125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767676">
                <a:alpha val="100000"/>
              </a:srgbClr>
            </a:gs>
            <a:gs pos="50000">
              <a:srgbClr val="2C4074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930" y="5015229"/>
            <a:ext cx="3100573" cy="8710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8607727" y="853898"/>
            <a:ext cx="2967843" cy="2771224"/>
          </a:xfrm>
          <a:custGeom>
            <a:avLst/>
            <a:gdLst/>
            <a:ahLst/>
            <a:cxnLst/>
            <a:rect l="l" t="t" r="r" b="b"/>
            <a:pathLst>
              <a:path w="2967843" h="2771224">
                <a:moveTo>
                  <a:pt x="0" y="0"/>
                </a:moveTo>
                <a:lnTo>
                  <a:pt x="2967843" y="0"/>
                </a:lnTo>
                <a:lnTo>
                  <a:pt x="2967843" y="2771224"/>
                </a:lnTo>
                <a:lnTo>
                  <a:pt x="0" y="27712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595795">
            <a:off x="10384991" y="1036753"/>
            <a:ext cx="4947291" cy="9751918"/>
            <a:chOff x="0" y="0"/>
            <a:chExt cx="2620010" cy="5184140"/>
          </a:xfrm>
        </p:grpSpPr>
        <p:sp>
          <p:nvSpPr>
            <p:cNvPr id="5" name="Freeform 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t="-572" b="-572"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" name="Freeform 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4" name="Freeform 14"/>
          <p:cNvSpPr/>
          <p:nvPr/>
        </p:nvSpPr>
        <p:spPr>
          <a:xfrm rot="1258842">
            <a:off x="15436326" y="6231880"/>
            <a:ext cx="2172725" cy="2657768"/>
          </a:xfrm>
          <a:custGeom>
            <a:avLst/>
            <a:gdLst/>
            <a:ahLst/>
            <a:cxnLst/>
            <a:rect l="l" t="t" r="r" b="b"/>
            <a:pathLst>
              <a:path w="2172725" h="2657768">
                <a:moveTo>
                  <a:pt x="0" y="0"/>
                </a:moveTo>
                <a:lnTo>
                  <a:pt x="2172726" y="0"/>
                </a:lnTo>
                <a:lnTo>
                  <a:pt x="2172726" y="2657768"/>
                </a:lnTo>
                <a:lnTo>
                  <a:pt x="0" y="26577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823" y="2315710"/>
            <a:ext cx="8115177" cy="1193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70"/>
              </a:lnSpc>
            </a:pPr>
            <a:r>
              <a:rPr lang="en-US" sz="770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IMPACT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3672747"/>
            <a:ext cx="8115300" cy="736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43"/>
              </a:lnSpc>
            </a:pPr>
            <a:r>
              <a:rPr lang="en-US" sz="4767">
                <a:solidFill>
                  <a:srgbClr val="0F094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CLASS PERFORMANCE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5500189"/>
            <a:ext cx="6446957" cy="2431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49"/>
              </a:lnSpc>
            </a:pPr>
            <a:r>
              <a:rPr lang="en-US" sz="2800" dirty="0">
                <a:solidFill>
                  <a:srgbClr val="FFFFFF"/>
                </a:solidFill>
                <a:latin typeface="+mj-lt"/>
                <a:ea typeface="Helvetica World"/>
                <a:cs typeface="Helvetica World"/>
                <a:sym typeface="Helvetica World"/>
              </a:rPr>
              <a:t>Students get notified in real-time and swiftly</a:t>
            </a:r>
          </a:p>
          <a:p>
            <a:pPr algn="just">
              <a:lnSpc>
                <a:spcPts val="2749"/>
              </a:lnSpc>
            </a:pPr>
            <a:endParaRPr lang="en-US" sz="2800" dirty="0">
              <a:solidFill>
                <a:srgbClr val="FFFFFF"/>
              </a:solidFill>
              <a:latin typeface="+mj-lt"/>
              <a:ea typeface="Helvetica World"/>
              <a:cs typeface="Helvetica World"/>
              <a:sym typeface="Helvetica World"/>
            </a:endParaRPr>
          </a:p>
          <a:p>
            <a:pPr algn="just">
              <a:lnSpc>
                <a:spcPts val="2749"/>
              </a:lnSpc>
            </a:pPr>
            <a:r>
              <a:rPr lang="en-US" sz="2800" dirty="0">
                <a:solidFill>
                  <a:srgbClr val="FFFFFF"/>
                </a:solidFill>
                <a:latin typeface="+mj-lt"/>
                <a:ea typeface="Helvetica World"/>
                <a:cs typeface="Helvetica World"/>
                <a:sym typeface="Helvetica World"/>
              </a:rPr>
              <a:t>Reliable source of communications for lectures</a:t>
            </a:r>
          </a:p>
          <a:p>
            <a:pPr algn="just">
              <a:lnSpc>
                <a:spcPts val="2749"/>
              </a:lnSpc>
            </a:pPr>
            <a:endParaRPr lang="en-US" sz="2800" dirty="0">
              <a:solidFill>
                <a:srgbClr val="FFFFFF"/>
              </a:solidFill>
              <a:latin typeface="+mj-lt"/>
              <a:ea typeface="Helvetica World"/>
              <a:cs typeface="Helvetica World"/>
              <a:sym typeface="Helvetica World"/>
            </a:endParaRPr>
          </a:p>
          <a:p>
            <a:pPr algn="just">
              <a:lnSpc>
                <a:spcPts val="2749"/>
              </a:lnSpc>
            </a:pPr>
            <a:r>
              <a:rPr lang="en-US" sz="2800" dirty="0">
                <a:solidFill>
                  <a:srgbClr val="FFFFFF"/>
                </a:solidFill>
                <a:latin typeface="+mj-lt"/>
                <a:ea typeface="Helvetica World"/>
                <a:cs typeface="Helvetica World"/>
                <a:sym typeface="Helvetica World"/>
              </a:rPr>
              <a:t>All communications are done with efficiency as a goal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767676">
                <a:alpha val="100000"/>
              </a:srgbClr>
            </a:gs>
            <a:gs pos="50000">
              <a:srgbClr val="2C4074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930" y="5292306"/>
            <a:ext cx="3100573" cy="8710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4134374" y="609320"/>
            <a:ext cx="3242957" cy="3242957"/>
          </a:xfrm>
          <a:custGeom>
            <a:avLst/>
            <a:gdLst/>
            <a:ahLst/>
            <a:cxnLst/>
            <a:rect l="l" t="t" r="r" b="b"/>
            <a:pathLst>
              <a:path w="3242957" h="3242957">
                <a:moveTo>
                  <a:pt x="0" y="0"/>
                </a:moveTo>
                <a:lnTo>
                  <a:pt x="3242957" y="0"/>
                </a:lnTo>
                <a:lnTo>
                  <a:pt x="3242957" y="3242957"/>
                </a:lnTo>
                <a:lnTo>
                  <a:pt x="0" y="32429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47585" y="849951"/>
            <a:ext cx="2816534" cy="2816523"/>
          </a:xfrm>
          <a:custGeom>
            <a:avLst/>
            <a:gdLst/>
            <a:ahLst/>
            <a:cxnLst/>
            <a:rect l="l" t="t" r="r" b="b"/>
            <a:pathLst>
              <a:path w="6350000" h="6349975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blipFill>
            <a:blip r:embed="rId4"/>
            <a:stretch>
              <a:fillRect l="-107696" t="-24827" r="-39021" b="-32147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TextBox 9"/>
          <p:cNvSpPr txBox="1"/>
          <p:nvPr/>
        </p:nvSpPr>
        <p:spPr>
          <a:xfrm>
            <a:off x="1320171" y="2734983"/>
            <a:ext cx="7576817" cy="1117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805"/>
              </a:lnSpc>
            </a:pPr>
            <a:r>
              <a:rPr lang="en-US" sz="7095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DEVELOPERS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23238" y="3915680"/>
            <a:ext cx="4059102" cy="749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00"/>
              </a:lnSpc>
            </a:pPr>
            <a:r>
              <a:rPr lang="en-US" sz="4800" dirty="0">
                <a:solidFill>
                  <a:srgbClr val="0F094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BOYS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770363" y="3188267"/>
            <a:ext cx="3578670" cy="4208077"/>
            <a:chOff x="0" y="0"/>
            <a:chExt cx="4771560" cy="5610769"/>
          </a:xfrm>
        </p:grpSpPr>
        <p:sp>
          <p:nvSpPr>
            <p:cNvPr id="13" name="Freeform 13"/>
            <p:cNvSpPr/>
            <p:nvPr/>
          </p:nvSpPr>
          <p:spPr>
            <a:xfrm>
              <a:off x="223809" y="0"/>
              <a:ext cx="4323943" cy="4323943"/>
            </a:xfrm>
            <a:custGeom>
              <a:avLst/>
              <a:gdLst/>
              <a:ahLst/>
              <a:cxnLst/>
              <a:rect l="l" t="t" r="r" b="b"/>
              <a:pathLst>
                <a:path w="4323943" h="4323943">
                  <a:moveTo>
                    <a:pt x="0" y="0"/>
                  </a:moveTo>
                  <a:lnTo>
                    <a:pt x="4323943" y="0"/>
                  </a:lnTo>
                  <a:lnTo>
                    <a:pt x="4323943" y="4323943"/>
                  </a:lnTo>
                  <a:lnTo>
                    <a:pt x="0" y="43239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>
              <a:solidFill>
                <a:schemeClr val="accent1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4544006"/>
              <a:ext cx="4771560" cy="54715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8"/>
                </a:lnSpc>
              </a:pPr>
              <a:r>
                <a:rPr lang="en-US" sz="2934" dirty="0">
                  <a:solidFill>
                    <a:schemeClr val="tx2">
                      <a:lumMod val="75000"/>
                    </a:schemeClr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FELIX KEMBOI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508091" y="5183301"/>
              <a:ext cx="3755379" cy="42746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40"/>
                </a:lnSpc>
              </a:pPr>
              <a:endParaRPr lang="en-US" sz="2309" dirty="0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endParaRP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347585" y="4024469"/>
            <a:ext cx="2816534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8"/>
              </a:lnSpc>
            </a:pPr>
            <a:r>
              <a:rPr lang="en-US" sz="2934" dirty="0">
                <a:solidFill>
                  <a:schemeClr val="tx2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Rashid Isaak</a:t>
            </a:r>
          </a:p>
        </p:txBody>
      </p:sp>
      <p:sp>
        <p:nvSpPr>
          <p:cNvPr id="22" name="Freeform 3">
            <a:extLst>
              <a:ext uri="{FF2B5EF4-FFF2-40B4-BE49-F238E27FC236}">
                <a16:creationId xmlns:a16="http://schemas.microsoft.com/office/drawing/2014/main" id="{AD6E53B5-57CC-47AC-BEA7-5511493D2FF4}"/>
              </a:ext>
            </a:extLst>
          </p:cNvPr>
          <p:cNvSpPr/>
          <p:nvPr/>
        </p:nvSpPr>
        <p:spPr>
          <a:xfrm>
            <a:off x="14244180" y="5150828"/>
            <a:ext cx="3242957" cy="3242957"/>
          </a:xfrm>
          <a:custGeom>
            <a:avLst/>
            <a:gdLst/>
            <a:ahLst/>
            <a:cxnLst/>
            <a:rect l="l" t="t" r="r" b="b"/>
            <a:pathLst>
              <a:path w="3242957" h="3242957">
                <a:moveTo>
                  <a:pt x="0" y="0"/>
                </a:moveTo>
                <a:lnTo>
                  <a:pt x="3242957" y="0"/>
                </a:lnTo>
                <a:lnTo>
                  <a:pt x="3242957" y="3242957"/>
                </a:lnTo>
                <a:lnTo>
                  <a:pt x="0" y="32429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5" name="TextBox 18">
            <a:extLst>
              <a:ext uri="{FF2B5EF4-FFF2-40B4-BE49-F238E27FC236}">
                <a16:creationId xmlns:a16="http://schemas.microsoft.com/office/drawing/2014/main" id="{E81DE672-4657-4076-A6FC-546E9F5C4BDC}"/>
              </a:ext>
            </a:extLst>
          </p:cNvPr>
          <p:cNvSpPr txBox="1"/>
          <p:nvPr/>
        </p:nvSpPr>
        <p:spPr>
          <a:xfrm>
            <a:off x="14457391" y="8565977"/>
            <a:ext cx="2816534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8"/>
              </a:lnSpc>
            </a:pPr>
            <a:r>
              <a:rPr lang="en-US" sz="2934" dirty="0">
                <a:solidFill>
                  <a:schemeClr val="tx2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Ezekiel Njeri</a:t>
            </a:r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C0D18615-7D5E-48E2-95A1-0B60158A2C5A}"/>
              </a:ext>
            </a:extLst>
          </p:cNvPr>
          <p:cNvSpPr/>
          <p:nvPr/>
        </p:nvSpPr>
        <p:spPr>
          <a:xfrm flipH="1">
            <a:off x="10198838" y="3396023"/>
            <a:ext cx="2721720" cy="2827444"/>
          </a:xfrm>
          <a:custGeom>
            <a:avLst/>
            <a:gdLst/>
            <a:ahLst/>
            <a:cxnLst/>
            <a:rect l="l" t="t" r="r" b="b"/>
            <a:pathLst>
              <a:path w="6350000" h="6349975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blipFill>
            <a:blip r:embed="rId4"/>
            <a:stretch>
              <a:fillRect l="-107696" t="-24827" r="-39021" b="-32147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E6812A6-2F07-4537-AED9-53017F32FE9F}"/>
              </a:ext>
            </a:extLst>
          </p:cNvPr>
          <p:cNvSpPr txBox="1"/>
          <p:nvPr/>
        </p:nvSpPr>
        <p:spPr>
          <a:xfrm>
            <a:off x="1152259" y="5806897"/>
            <a:ext cx="5212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Computer Technology Students</a:t>
            </a:r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3CB828A9-BB08-48AD-8D8C-B0428D7BEB9A}"/>
              </a:ext>
            </a:extLst>
          </p:cNvPr>
          <p:cNvSpPr/>
          <p:nvPr/>
        </p:nvSpPr>
        <p:spPr>
          <a:xfrm rot="196267">
            <a:off x="14482735" y="5364044"/>
            <a:ext cx="2816534" cy="2816523"/>
          </a:xfrm>
          <a:custGeom>
            <a:avLst/>
            <a:gdLst/>
            <a:ahLst/>
            <a:cxnLst/>
            <a:rect l="l" t="t" r="r" b="b"/>
            <a:pathLst>
              <a:path w="6350000" h="6349975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blipFill>
            <a:blip r:embed="rId4"/>
            <a:stretch>
              <a:fillRect l="-107696" t="-24827" r="-39021" b="-32147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858515-A98E-4E2F-886E-9AD89AFA46D6}"/>
              </a:ext>
            </a:extLst>
          </p:cNvPr>
          <p:cNvSpPr/>
          <p:nvPr/>
        </p:nvSpPr>
        <p:spPr>
          <a:xfrm>
            <a:off x="10448831" y="7027012"/>
            <a:ext cx="18838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SCCI/0000/2021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EF83D2-748F-4824-AB73-6B099363EB5D}"/>
              </a:ext>
            </a:extLst>
          </p:cNvPr>
          <p:cNvSpPr/>
          <p:nvPr/>
        </p:nvSpPr>
        <p:spPr>
          <a:xfrm>
            <a:off x="14949077" y="9148538"/>
            <a:ext cx="18838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SCCI/0000/2021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853159-4A47-4FA3-BB42-BB8924D32934}"/>
              </a:ext>
            </a:extLst>
          </p:cNvPr>
          <p:cNvSpPr/>
          <p:nvPr/>
        </p:nvSpPr>
        <p:spPr>
          <a:xfrm>
            <a:off x="14811232" y="4480193"/>
            <a:ext cx="18838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SCCI/0000/2021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</a:spPr>
      <a:bodyPr/>
      <a:lstStyle/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109</Words>
  <Application>Microsoft Office PowerPoint</Application>
  <PresentationFormat>Custom</PresentationFormat>
  <Paragraphs>41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Helvetica World</vt:lpstr>
      <vt:lpstr>Arial</vt:lpstr>
      <vt:lpstr>Helvetica World Italics</vt:lpstr>
      <vt:lpstr>Helvetica World Bold</vt:lpstr>
      <vt:lpstr>Comic Sans MS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Ultimate class APP</dc:title>
  <cp:lastModifiedBy>Southern Just</cp:lastModifiedBy>
  <cp:revision>16</cp:revision>
  <dcterms:created xsi:type="dcterms:W3CDTF">2006-08-16T00:00:00Z</dcterms:created>
  <dcterms:modified xsi:type="dcterms:W3CDTF">2024-08-19T05:58:35Z</dcterms:modified>
  <dc:identifier>DAGOJxb4w2c</dc:identifier>
</cp:coreProperties>
</file>

<file path=docProps/thumbnail.jpeg>
</file>